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94" r:id="rId3"/>
    <p:sldId id="397" r:id="rId4"/>
    <p:sldId id="396" r:id="rId5"/>
    <p:sldId id="261" r:id="rId6"/>
  </p:sldIdLst>
  <p:sldSz cx="9144000" cy="5143500" type="screen16x9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478"/>
    <a:srgbClr val="211452"/>
    <a:srgbClr val="ED5555"/>
    <a:srgbClr val="E92B2B"/>
    <a:srgbClr val="00602B"/>
    <a:srgbClr val="F7CF25"/>
    <a:srgbClr val="6A83D4"/>
    <a:srgbClr val="0AD8CE"/>
    <a:srgbClr val="CB494C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33EAA-A3F4-4E42-BB97-A76273C3C6F9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5D33-6986-4D40-BD94-4A2CBB57C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5D33-6986-4D40-BD94-4A2CBB57C0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4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243A0-C5D4-406F-92D9-D00D8BA4394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D5B4-1466-4EF0-9DE9-427636E18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289" y="2013039"/>
            <a:ext cx="8043482" cy="1117421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 мастерских в субъектах </a:t>
            </a:r>
            <a:b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в 2022 году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8B7E4A-C836-468C-989A-E10AAF9AB485}"/>
              </a:ext>
            </a:extLst>
          </p:cNvPr>
          <p:cNvSpPr txBox="1">
            <a:spLocks/>
          </p:cNvSpPr>
          <p:nvPr/>
        </p:nvSpPr>
        <p:spPr>
          <a:xfrm>
            <a:off x="550259" y="-139150"/>
            <a:ext cx="8043482" cy="1117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«Молодые профессионалы»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2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162" y="477628"/>
            <a:ext cx="5363946" cy="22643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Перспективы создания (обновления) современных мастерских в 2022 г.</a:t>
            </a:r>
          </a:p>
        </p:txBody>
      </p:sp>
      <p:pic>
        <p:nvPicPr>
          <p:cNvPr id="79" name="Рисунок 7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028BD61-1C77-4518-BF38-54668F07C4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1145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96" y="1400855"/>
            <a:ext cx="6671789" cy="3406065"/>
          </a:xfrm>
          <a:prstGeom prst="rect">
            <a:avLst/>
          </a:prstGeom>
        </p:spPr>
      </p:pic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CA1643B9-2D71-4B58-A19B-660EC7EDAC54}"/>
              </a:ext>
            </a:extLst>
          </p:cNvPr>
          <p:cNvSpPr/>
          <p:nvPr/>
        </p:nvSpPr>
        <p:spPr>
          <a:xfrm>
            <a:off x="6383432" y="2637815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73" name="Облачко с текстом: прямоугольное 72">
            <a:extLst>
              <a:ext uri="{FF2B5EF4-FFF2-40B4-BE49-F238E27FC236}">
                <a16:creationId xmlns:a16="http://schemas.microsoft.com/office/drawing/2014/main" id="{E522FC28-D037-417C-9161-AF1812A73356}"/>
              </a:ext>
            </a:extLst>
          </p:cNvPr>
          <p:cNvSpPr/>
          <p:nvPr/>
        </p:nvSpPr>
        <p:spPr>
          <a:xfrm>
            <a:off x="4975093" y="3445801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74" name="Облачко с текстом: прямоугольное 73">
            <a:extLst>
              <a:ext uri="{FF2B5EF4-FFF2-40B4-BE49-F238E27FC236}">
                <a16:creationId xmlns:a16="http://schemas.microsoft.com/office/drawing/2014/main" id="{DF1180CC-CD45-4FCF-850D-EC8C0DA43B48}"/>
              </a:ext>
            </a:extLst>
          </p:cNvPr>
          <p:cNvSpPr/>
          <p:nvPr/>
        </p:nvSpPr>
        <p:spPr>
          <a:xfrm>
            <a:off x="4027602" y="3302523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75" name="Облачко с текстом: прямоугольное 74">
            <a:extLst>
              <a:ext uri="{FF2B5EF4-FFF2-40B4-BE49-F238E27FC236}">
                <a16:creationId xmlns:a16="http://schemas.microsoft.com/office/drawing/2014/main" id="{F154B5E2-CC80-4236-BD76-58FEA5D7E234}"/>
              </a:ext>
            </a:extLst>
          </p:cNvPr>
          <p:cNvSpPr/>
          <p:nvPr/>
        </p:nvSpPr>
        <p:spPr>
          <a:xfrm>
            <a:off x="3403469" y="2801754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76" name="Облачко с текстом: прямоугольное 75">
            <a:extLst>
              <a:ext uri="{FF2B5EF4-FFF2-40B4-BE49-F238E27FC236}">
                <a16:creationId xmlns:a16="http://schemas.microsoft.com/office/drawing/2014/main" id="{3E7CC2AD-1D49-48A1-BEC3-FABC88EE4EC7}"/>
              </a:ext>
            </a:extLst>
          </p:cNvPr>
          <p:cNvSpPr/>
          <p:nvPr/>
        </p:nvSpPr>
        <p:spPr>
          <a:xfrm>
            <a:off x="3013505" y="3466462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</a:p>
        </p:txBody>
      </p:sp>
      <p:sp>
        <p:nvSpPr>
          <p:cNvPr id="77" name="Облачко с текстом: прямоугольное 76">
            <a:extLst>
              <a:ext uri="{FF2B5EF4-FFF2-40B4-BE49-F238E27FC236}">
                <a16:creationId xmlns:a16="http://schemas.microsoft.com/office/drawing/2014/main" id="{49D9BFCA-FF6A-45FF-AC2E-A70F3BE0AAD3}"/>
              </a:ext>
            </a:extLst>
          </p:cNvPr>
          <p:cNvSpPr/>
          <p:nvPr/>
        </p:nvSpPr>
        <p:spPr>
          <a:xfrm>
            <a:off x="2432930" y="3103887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</a:t>
            </a:r>
          </a:p>
        </p:txBody>
      </p:sp>
      <p:sp>
        <p:nvSpPr>
          <p:cNvPr id="78" name="Облачко с текстом: прямоугольное 77">
            <a:extLst>
              <a:ext uri="{FF2B5EF4-FFF2-40B4-BE49-F238E27FC236}">
                <a16:creationId xmlns:a16="http://schemas.microsoft.com/office/drawing/2014/main" id="{E355A28A-630F-48FF-9CF8-242E30E59B72}"/>
              </a:ext>
            </a:extLst>
          </p:cNvPr>
          <p:cNvSpPr/>
          <p:nvPr/>
        </p:nvSpPr>
        <p:spPr>
          <a:xfrm>
            <a:off x="1967946" y="3609740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80" name="Облачко с текстом: прямоугольное 79">
            <a:extLst>
              <a:ext uri="{FF2B5EF4-FFF2-40B4-BE49-F238E27FC236}">
                <a16:creationId xmlns:a16="http://schemas.microsoft.com/office/drawing/2014/main" id="{30DF7594-F575-49C6-B1EB-1905505CC2B8}"/>
              </a:ext>
            </a:extLst>
          </p:cNvPr>
          <p:cNvSpPr/>
          <p:nvPr/>
        </p:nvSpPr>
        <p:spPr>
          <a:xfrm>
            <a:off x="2162754" y="4171683"/>
            <a:ext cx="540352" cy="327878"/>
          </a:xfrm>
          <a:prstGeom prst="wedgeRectCallout">
            <a:avLst/>
          </a:prstGeom>
          <a:solidFill>
            <a:srgbClr val="211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18" b="55218"/>
          <a:stretch/>
        </p:blipFill>
        <p:spPr>
          <a:xfrm>
            <a:off x="554153" y="300040"/>
            <a:ext cx="845642" cy="789116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E5C44E6-F854-49FD-92B4-99F4FA5B9A2B}"/>
              </a:ext>
            </a:extLst>
          </p:cNvPr>
          <p:cNvSpPr/>
          <p:nvPr/>
        </p:nvSpPr>
        <p:spPr>
          <a:xfrm>
            <a:off x="483270" y="1597120"/>
            <a:ext cx="1435586" cy="262589"/>
          </a:xfrm>
          <a:prstGeom prst="roundRect">
            <a:avLst/>
          </a:prstGeom>
          <a:ln w="12700"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84 субъекта РФ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DD2A2CF-40D4-4E12-8FF0-B2038246F9A1}"/>
              </a:ext>
            </a:extLst>
          </p:cNvPr>
          <p:cNvSpPr/>
          <p:nvPr/>
        </p:nvSpPr>
        <p:spPr>
          <a:xfrm>
            <a:off x="483269" y="1907840"/>
            <a:ext cx="1435587" cy="255276"/>
          </a:xfrm>
          <a:prstGeom prst="roundRect">
            <a:avLst/>
          </a:prstGeom>
          <a:ln w="12700"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392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колледжа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D98BAA0-44FF-4012-8A55-37C7CD6900A4}"/>
              </a:ext>
            </a:extLst>
          </p:cNvPr>
          <p:cNvSpPr/>
          <p:nvPr/>
        </p:nvSpPr>
        <p:spPr>
          <a:xfrm>
            <a:off x="3255489" y="1585702"/>
            <a:ext cx="1692950" cy="255276"/>
          </a:xfrm>
          <a:prstGeom prst="roundRect">
            <a:avLst/>
          </a:prstGeom>
          <a:ln w="12700"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4 350 млн. рублей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7735185-8CB0-4FF5-9EA4-9192017C5087}"/>
              </a:ext>
            </a:extLst>
          </p:cNvPr>
          <p:cNvSpPr/>
          <p:nvPr/>
        </p:nvSpPr>
        <p:spPr>
          <a:xfrm>
            <a:off x="5022587" y="1581409"/>
            <a:ext cx="483564" cy="2552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ФБ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52112D7-A063-434D-9899-E75159655D60}"/>
              </a:ext>
            </a:extLst>
          </p:cNvPr>
          <p:cNvSpPr/>
          <p:nvPr/>
        </p:nvSpPr>
        <p:spPr>
          <a:xfrm>
            <a:off x="483270" y="2228938"/>
            <a:ext cx="1380676" cy="262589"/>
          </a:xfrm>
          <a:prstGeom prst="roundRect">
            <a:avLst/>
          </a:prstGeom>
          <a:ln w="12700">
            <a:solidFill>
              <a:srgbClr val="1334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900 мастерских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186DC99-C046-4DDE-B8A8-F2F82761DEF2}"/>
              </a:ext>
            </a:extLst>
          </p:cNvPr>
          <p:cNvSpPr/>
          <p:nvPr/>
        </p:nvSpPr>
        <p:spPr>
          <a:xfrm>
            <a:off x="1981999" y="1906096"/>
            <a:ext cx="1026398" cy="255276"/>
          </a:xfrm>
          <a:prstGeom prst="round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347 впервые 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F62467A-DCFE-4B2A-9D5F-C3954D388F78}"/>
              </a:ext>
            </a:extLst>
          </p:cNvPr>
          <p:cNvSpPr/>
          <p:nvPr/>
        </p:nvSpPr>
        <p:spPr>
          <a:xfrm>
            <a:off x="4572000" y="1380933"/>
            <a:ext cx="4572000" cy="3762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3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161" y="431473"/>
            <a:ext cx="7313997" cy="52276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реализации мероприятия по созданию (обновлению) мастерских в 2022 году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18" b="55218"/>
          <a:stretch/>
        </p:blipFill>
        <p:spPr>
          <a:xfrm>
            <a:off x="554154" y="300040"/>
            <a:ext cx="845642" cy="78911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1D6D48-A232-4E7A-988B-30B7840DC5C1}"/>
              </a:ext>
            </a:extLst>
          </p:cNvPr>
          <p:cNvSpPr txBox="1"/>
          <p:nvPr/>
        </p:nvSpPr>
        <p:spPr>
          <a:xfrm>
            <a:off x="227014" y="1669741"/>
            <a:ext cx="43449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между Минпросвещения России и РОИВ, осуществляющим управление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</a:p>
          <a:p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РОИВ, осуществляющего управление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образования, в СУПД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 подходов к перечням оборудования для создания (обновления) мастерских в 2023-2024 гг.</a:t>
            </a:r>
          </a:p>
          <a:p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оценка эффективности мастерских, созданных в 2019-2021 гг.</a:t>
            </a:r>
          </a:p>
          <a:p>
            <a:endParaRPr lang="ru-RU" sz="12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кабинеты образовательных организаций </a:t>
            </a:r>
            <a:b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электронной системе мониторинга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4470B0-77DE-435A-A8F4-E0B2D3B50BC7}"/>
              </a:ext>
            </a:extLst>
          </p:cNvPr>
          <p:cNvSpPr/>
          <p:nvPr/>
        </p:nvSpPr>
        <p:spPr>
          <a:xfrm>
            <a:off x="277487" y="3276462"/>
            <a:ext cx="365600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3D65F32-F65D-4BDB-8742-94DE7106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6" y="2226437"/>
            <a:ext cx="3616150" cy="18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F62467A-DCFE-4B2A-9D5F-C3954D388F78}"/>
              </a:ext>
            </a:extLst>
          </p:cNvPr>
          <p:cNvSpPr/>
          <p:nvPr/>
        </p:nvSpPr>
        <p:spPr>
          <a:xfrm>
            <a:off x="4572000" y="1395844"/>
            <a:ext cx="4572000" cy="3762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53222A-C143-476A-A49E-78BCCF90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8" t="68983" r="13064" b="15490"/>
          <a:stretch/>
        </p:blipFill>
        <p:spPr>
          <a:xfrm>
            <a:off x="-8092" y="11232"/>
            <a:ext cx="9152092" cy="1369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161" y="431472"/>
            <a:ext cx="7313997" cy="52276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РОИВ, осуществляющим государственное управление в сфере образования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431754E-C312-4566-9733-6753D7FB3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218" b="55218"/>
          <a:stretch/>
        </p:blipFill>
        <p:spPr>
          <a:xfrm>
            <a:off x="554153" y="300040"/>
            <a:ext cx="845642" cy="78911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1D6D48-A232-4E7A-988B-30B7840DC5C1}"/>
              </a:ext>
            </a:extLst>
          </p:cNvPr>
          <p:cNvSpPr txBox="1"/>
          <p:nvPr/>
        </p:nvSpPr>
        <p:spPr>
          <a:xfrm>
            <a:off x="138001" y="1460580"/>
            <a:ext cx="451492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рабочих групп по реализации проекта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привлечением представителей организаций, участвовавших в проекте ранее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перечня создаваемых мастерских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актуальных потребностей экономики региона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кадрах, на основе прогноза перспектив трудоустройства выпускников</a:t>
            </a:r>
          </a:p>
          <a:p>
            <a:endParaRPr lang="ru-RU" sz="1100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специфики региональной образовательной сети СПО (перераспределение оборудования, выделение КЦП)</a:t>
            </a:r>
          </a:p>
          <a:p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перечня участников проекта в 2023-2024 гг., проведение подготовительных работ (ремонт, команда)</a:t>
            </a:r>
          </a:p>
          <a:p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проект образовательных организаций системы здравоохранения, культуры, неподведомственных РОИВ </a:t>
            </a:r>
            <a:b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 </a:t>
            </a:r>
          </a:p>
          <a:p>
            <a:endParaRPr lang="ru-RU" sz="11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1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проектов «на стыке компетенций», креативные индустрии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94470B0-77DE-435A-A8F4-E0B2D3B50BC7}"/>
              </a:ext>
            </a:extLst>
          </p:cNvPr>
          <p:cNvSpPr/>
          <p:nvPr/>
        </p:nvSpPr>
        <p:spPr>
          <a:xfrm>
            <a:off x="277486" y="3276462"/>
            <a:ext cx="365600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b="1" dirty="0">
              <a:solidFill>
                <a:srgbClr val="21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3D65F32-F65D-4BDB-8742-94DE7106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5" y="1887033"/>
            <a:ext cx="3616150" cy="18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2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C4B03A-FFF2-49B4-A9A1-6C4C5B06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30" t="17306" r="31733" b="17718"/>
          <a:stretch/>
        </p:blipFill>
        <p:spPr>
          <a:xfrm>
            <a:off x="3077440" y="2052526"/>
            <a:ext cx="774246" cy="7702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8A0526-B1EC-4946-B477-AB0BE07AC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97" t="16991" r="31558" b="16598"/>
          <a:stretch/>
        </p:blipFill>
        <p:spPr>
          <a:xfrm>
            <a:off x="4424507" y="2052526"/>
            <a:ext cx="763697" cy="7578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36D92F-DF83-43C6-B10C-3370DC236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92" t="17778" r="31239" b="17404"/>
          <a:stretch/>
        </p:blipFill>
        <p:spPr>
          <a:xfrm>
            <a:off x="5761025" y="2063356"/>
            <a:ext cx="774209" cy="759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028BD9-3EB1-47F0-A282-7A4CAF40EFAC}"/>
              </a:ext>
            </a:extLst>
          </p:cNvPr>
          <p:cNvSpPr txBox="1"/>
          <p:nvPr/>
        </p:nvSpPr>
        <p:spPr>
          <a:xfrm>
            <a:off x="3077440" y="3083249"/>
            <a:ext cx="90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2019-2020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747AD-89A2-4904-A556-0F9A14285099}"/>
              </a:ext>
            </a:extLst>
          </p:cNvPr>
          <p:cNvSpPr txBox="1"/>
          <p:nvPr/>
        </p:nvSpPr>
        <p:spPr>
          <a:xfrm>
            <a:off x="4424507" y="3083249"/>
            <a:ext cx="90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EDB89-69F2-4710-A901-CCEBB654F2FB}"/>
              </a:ext>
            </a:extLst>
          </p:cNvPr>
          <p:cNvSpPr txBox="1"/>
          <p:nvPr/>
        </p:nvSpPr>
        <p:spPr>
          <a:xfrm>
            <a:off x="5696269" y="3083249"/>
            <a:ext cx="90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РОИВ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79D82-6AE6-408F-821A-2954468B9C34}"/>
              </a:ext>
            </a:extLst>
          </p:cNvPr>
          <p:cNvSpPr txBox="1"/>
          <p:nvPr/>
        </p:nvSpPr>
        <p:spPr>
          <a:xfrm>
            <a:off x="4172269" y="4313979"/>
            <a:ext cx="1778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mtb@firpo.ru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931A03-D08A-4B3D-AA43-CC07367D76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4218" b="55218"/>
          <a:stretch/>
        </p:blipFill>
        <p:spPr>
          <a:xfrm>
            <a:off x="619259" y="380029"/>
            <a:ext cx="903719" cy="843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243</Words>
  <Application>Microsoft Office PowerPoint</Application>
  <PresentationFormat>Экран (16:9)</PresentationFormat>
  <Paragraphs>42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О создании мастерских в субъектах  Российской Федерации в 2022 году</vt:lpstr>
      <vt:lpstr>Перспективы создания (обновления) современных мастерских в 2022 г.</vt:lpstr>
      <vt:lpstr>Особенности реализации мероприятия по созданию (обновлению) мастерских в 2022 году</vt:lpstr>
      <vt:lpstr>Рекомендации РОИВ, осуществляющим государственное управление в сфере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2 строка</dc:title>
  <dc:creator>Я</dc:creator>
  <cp:lastModifiedBy>Анастасия Иванова</cp:lastModifiedBy>
  <cp:revision>41</cp:revision>
  <cp:lastPrinted>2021-12-09T07:48:45Z</cp:lastPrinted>
  <dcterms:modified xsi:type="dcterms:W3CDTF">2022-02-18T12:16:18Z</dcterms:modified>
</cp:coreProperties>
</file>