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392" r:id="rId4"/>
    <p:sldId id="394" r:id="rId5"/>
    <p:sldId id="393" r:id="rId6"/>
    <p:sldId id="397" r:id="rId7"/>
    <p:sldId id="396" r:id="rId8"/>
    <p:sldId id="261" r:id="rId9"/>
  </p:sldIdLst>
  <p:sldSz cx="9144000" cy="5143500" type="screen16x9"/>
  <p:notesSz cx="6797675" cy="9926638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478"/>
    <a:srgbClr val="211452"/>
    <a:srgbClr val="ED5555"/>
    <a:srgbClr val="E92B2B"/>
    <a:srgbClr val="00602B"/>
    <a:srgbClr val="F7CF25"/>
    <a:srgbClr val="6A83D4"/>
    <a:srgbClr val="0AD8CE"/>
    <a:srgbClr val="CB494C"/>
    <a:srgbClr val="A36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06247752177"/>
          <c:y val="0.19687498788908786"/>
          <c:w val="0.3628346905772355"/>
          <c:h val="0.24824388791754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1145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508-4D7A-9732-4381C7AD194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508-4D7A-9732-4381C7AD194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508-4D7A-9732-4381C7AD194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508-4D7A-9732-4381C7AD194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508-4D7A-9732-4381C7AD194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508-4D7A-9732-4381C7AD194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D508-4D7A-9732-4381C7AD194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D508-4D7A-9732-4381C7AD194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D508-4D7A-9732-4381C7AD194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D508-4D7A-9732-4381C7AD194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D508-4D7A-9732-4381C7AD194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D508-4D7A-9732-4381C7AD194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D508-4D7A-9732-4381C7AD1941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D508-4D7A-9732-4381C7AD1941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D508-4D7A-9732-4381C7AD194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D508-4D7A-9732-4381C7AD1941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D508-4D7A-9732-4381C7AD1941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D508-4D7A-9732-4381C7AD19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21145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Веб-дизайн и разработка</c:v>
                </c:pt>
                <c:pt idx="1">
                  <c:v>Программные решения для бизнеса</c:v>
                </c:pt>
                <c:pt idx="2">
                  <c:v>Дошкольное воспитание</c:v>
                </c:pt>
                <c:pt idx="3">
                  <c:v>Преподавание в младших классах</c:v>
                </c:pt>
                <c:pt idx="4">
                  <c:v>Эксплуатация сельскохозяйственных машин</c:v>
                </c:pt>
                <c:pt idx="5">
                  <c:v>Разработка мобильных приложений</c:v>
                </c:pt>
                <c:pt idx="6">
                  <c:v>Ремонт и обслуживание легковых автомобилей</c:v>
                </c:pt>
                <c:pt idx="7">
                  <c:v>ИТ-решения для бизнеса на платформе 1С-Предприятие 8</c:v>
                </c:pt>
                <c:pt idx="8">
                  <c:v>Сетевое и системное администрирование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66</c:v>
                </c:pt>
                <c:pt idx="1">
                  <c:v>59</c:v>
                </c:pt>
                <c:pt idx="2">
                  <c:v>58</c:v>
                </c:pt>
                <c:pt idx="3">
                  <c:v>57</c:v>
                </c:pt>
                <c:pt idx="4">
                  <c:v>54</c:v>
                </c:pt>
                <c:pt idx="5">
                  <c:v>53</c:v>
                </c:pt>
                <c:pt idx="6">
                  <c:v>52</c:v>
                </c:pt>
                <c:pt idx="7">
                  <c:v>51</c:v>
                </c:pt>
                <c:pt idx="8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D508-4D7A-9732-4381C7AD19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25599160"/>
        <c:axId val="525595320"/>
      </c:barChart>
      <c:catAx>
        <c:axId val="525599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2114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25595320"/>
        <c:crosses val="autoZero"/>
        <c:auto val="1"/>
        <c:lblAlgn val="ctr"/>
        <c:lblOffset val="100"/>
        <c:noMultiLvlLbl val="0"/>
      </c:catAx>
      <c:valAx>
        <c:axId val="525595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5599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21145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Лист1!$A$2:$A$8</cx:f>
        <cx:lvl ptCount="7">
          <cx:pt idx="0">Категория 3</cx:pt>
          <cx:pt idx="1">Категория 1</cx:pt>
          <cx:pt idx="2">Категория 5</cx:pt>
          <cx:pt idx="3">Категория 2</cx:pt>
          <cx:pt idx="4">Категория 4</cx:pt>
          <cx:pt idx="5">Категория 5</cx:pt>
          <cx:pt idx="6">Категория 4</cx:pt>
        </cx:lvl>
      </cx:strDim>
      <cx:numDim type="val">
        <cx:f>Лист1!$B$2:$B$8</cx:f>
        <cx:lvl ptCount="7" formatCode="Основной">
          <cx:pt idx="0">426</cx:pt>
          <cx:pt idx="1">367</cx:pt>
          <cx:pt idx="2">356</cx:pt>
          <cx:pt idx="3">300</cx:pt>
          <cx:pt idx="4">296</cx:pt>
          <cx:pt idx="5">279</cx:pt>
          <cx:pt idx="6">250</cx:pt>
        </cx:lvl>
      </cx:numDim>
    </cx:data>
  </cx:chartData>
  <cx:chart>
    <cx:plotArea>
      <cx:plotAreaRegion>
        <cx:series layoutId="funnel" uniqueId="{52A5BA46-5D2A-49B0-91CC-705C5C1E38C0}">
          <cx:tx>
            <cx:txData>
              <cx:f>Лист1!$B$1</cx:f>
              <cx:v>Ряд 1</cx:v>
            </cx:txData>
          </cx:tx>
          <cx:spPr>
            <a:solidFill>
              <a:srgbClr val="211452"/>
            </a:solidFill>
          </cx:spPr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197" b="1" i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x:txPr>
            <cx:visibility seriesName="0" categoryName="0" value="1"/>
          </cx:dataLabels>
          <cx:dataId val="0"/>
        </cx:series>
      </cx:plotAreaRegion>
      <cx:axis id="0" hidden="1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1" i="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  <cx:axis id="1" hidden="1">
        <cx:valScaling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1" i="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33EAA-A3F4-4E42-BB97-A76273C3C6F9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65D33-6986-4D40-BD94-4A2CBB57C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5D33-6986-4D40-BD94-4A2CBB57C0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45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microsoft.com/office/2014/relationships/chartEx" Target="../charts/chartEx1.xml"/><Relationship Id="rId3" Type="http://schemas.openxmlformats.org/officeDocument/2006/relationships/image" Target="../media/image4.png"/><Relationship Id="rId21" Type="http://schemas.openxmlformats.org/officeDocument/2006/relationships/chart" Target="../charts/chart1.xml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2.png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5780" y="2136297"/>
            <a:ext cx="8043482" cy="1117421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итогах мероприятий по созданию </a:t>
            </a:r>
            <a:b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современных мастерских в 2019-2021 гг.</a:t>
            </a:r>
            <a:b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перспективах развития проекта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2701D6E9-2E33-41BD-99F2-D85953433B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53222A-C143-476A-A49E-78BCCF909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8" t="68983" r="13064" b="15490"/>
          <a:stretch/>
        </p:blipFill>
        <p:spPr>
          <a:xfrm>
            <a:off x="-8092" y="11232"/>
            <a:ext cx="9152092" cy="13697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606" y="297917"/>
            <a:ext cx="5363946" cy="22643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реализации проекта</a:t>
            </a:r>
          </a:p>
        </p:txBody>
      </p:sp>
      <p:pic>
        <p:nvPicPr>
          <p:cNvPr id="79" name="Рисунок 78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028BD61-1C77-4518-BF38-54668F07C4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21145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53" y="754515"/>
            <a:ext cx="7979632" cy="4073742"/>
          </a:xfrm>
          <a:prstGeom prst="rect">
            <a:avLst/>
          </a:prstGeom>
        </p:spPr>
      </p:pic>
      <p:sp>
        <p:nvSpPr>
          <p:cNvPr id="184" name="Прямоугольник: скругленные углы 183">
            <a:extLst>
              <a:ext uri="{FF2B5EF4-FFF2-40B4-BE49-F238E27FC236}">
                <a16:creationId xmlns:a16="http://schemas.microsoft.com/office/drawing/2014/main" id="{A97E24E9-EF42-4588-9CE6-FC30E0C3B2E5}"/>
              </a:ext>
            </a:extLst>
          </p:cNvPr>
          <p:cNvSpPr/>
          <p:nvPr/>
        </p:nvSpPr>
        <p:spPr>
          <a:xfrm>
            <a:off x="2296627" y="802851"/>
            <a:ext cx="1744094" cy="226740"/>
          </a:xfrm>
          <a:prstGeom prst="roundRect">
            <a:avLst/>
          </a:prstGeom>
          <a:ln w="12700">
            <a:solidFill>
              <a:srgbClr val="2114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2 274 мастерские</a:t>
            </a:r>
          </a:p>
        </p:txBody>
      </p:sp>
      <p:sp>
        <p:nvSpPr>
          <p:cNvPr id="185" name="Прямоугольник: скругленные углы 184">
            <a:extLst>
              <a:ext uri="{FF2B5EF4-FFF2-40B4-BE49-F238E27FC236}">
                <a16:creationId xmlns:a16="http://schemas.microsoft.com/office/drawing/2014/main" id="{28D19C0C-0CEA-4C93-A6EE-3E456F224A6F}"/>
              </a:ext>
            </a:extLst>
          </p:cNvPr>
          <p:cNvSpPr/>
          <p:nvPr/>
        </p:nvSpPr>
        <p:spPr>
          <a:xfrm>
            <a:off x="2306234" y="1120813"/>
            <a:ext cx="1744094" cy="226740"/>
          </a:xfrm>
          <a:prstGeom prst="roundRect">
            <a:avLst/>
          </a:prstGeom>
          <a:ln w="12700">
            <a:solidFill>
              <a:srgbClr val="2114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438 колледжей</a:t>
            </a:r>
          </a:p>
        </p:txBody>
      </p:sp>
      <p:sp>
        <p:nvSpPr>
          <p:cNvPr id="186" name="Прямоугольник: скругленные углы 185">
            <a:extLst>
              <a:ext uri="{FF2B5EF4-FFF2-40B4-BE49-F238E27FC236}">
                <a16:creationId xmlns:a16="http://schemas.microsoft.com/office/drawing/2014/main" id="{3305D3F7-7B2F-4C7A-B432-9506E48F4BAD}"/>
              </a:ext>
            </a:extLst>
          </p:cNvPr>
          <p:cNvSpPr/>
          <p:nvPr/>
        </p:nvSpPr>
        <p:spPr>
          <a:xfrm>
            <a:off x="2314889" y="1427916"/>
            <a:ext cx="1744094" cy="226740"/>
          </a:xfrm>
          <a:prstGeom prst="roundRect">
            <a:avLst/>
          </a:prstGeom>
          <a:ln w="12700">
            <a:solidFill>
              <a:srgbClr val="2114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82 региона</a:t>
            </a:r>
          </a:p>
        </p:txBody>
      </p:sp>
      <p:sp>
        <p:nvSpPr>
          <p:cNvPr id="187" name="Прямоугольник: скругленные углы 186">
            <a:extLst>
              <a:ext uri="{FF2B5EF4-FFF2-40B4-BE49-F238E27FC236}">
                <a16:creationId xmlns:a16="http://schemas.microsoft.com/office/drawing/2014/main" id="{60DE9D86-7E4E-4469-B2E5-A820D78F2B6A}"/>
              </a:ext>
            </a:extLst>
          </p:cNvPr>
          <p:cNvSpPr/>
          <p:nvPr/>
        </p:nvSpPr>
        <p:spPr>
          <a:xfrm>
            <a:off x="4300092" y="802851"/>
            <a:ext cx="1859364" cy="230791"/>
          </a:xfrm>
          <a:prstGeom prst="roundRect">
            <a:avLst/>
          </a:prstGeom>
          <a:ln w="12700">
            <a:solidFill>
              <a:srgbClr val="2114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11 740 млн. рублей</a:t>
            </a:r>
          </a:p>
        </p:txBody>
      </p:sp>
      <p:sp>
        <p:nvSpPr>
          <p:cNvPr id="188" name="Прямоугольник: скругленные углы 187">
            <a:extLst>
              <a:ext uri="{FF2B5EF4-FFF2-40B4-BE49-F238E27FC236}">
                <a16:creationId xmlns:a16="http://schemas.microsoft.com/office/drawing/2014/main" id="{07A20669-7049-4A6F-8ED4-3DD8DEC030B6}"/>
              </a:ext>
            </a:extLst>
          </p:cNvPr>
          <p:cNvSpPr/>
          <p:nvPr/>
        </p:nvSpPr>
        <p:spPr>
          <a:xfrm>
            <a:off x="4306452" y="1120812"/>
            <a:ext cx="1859364" cy="230400"/>
          </a:xfrm>
          <a:prstGeom prst="roundRect">
            <a:avLst/>
          </a:prstGeom>
          <a:ln w="12700">
            <a:solidFill>
              <a:srgbClr val="2114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3 069 млн. рублей</a:t>
            </a:r>
          </a:p>
        </p:txBody>
      </p:sp>
      <p:sp>
        <p:nvSpPr>
          <p:cNvPr id="189" name="Прямоугольник: скругленные углы 188">
            <a:extLst>
              <a:ext uri="{FF2B5EF4-FFF2-40B4-BE49-F238E27FC236}">
                <a16:creationId xmlns:a16="http://schemas.microsoft.com/office/drawing/2014/main" id="{68AED449-D916-45AC-931B-040E266BF485}"/>
              </a:ext>
            </a:extLst>
          </p:cNvPr>
          <p:cNvSpPr/>
          <p:nvPr/>
        </p:nvSpPr>
        <p:spPr>
          <a:xfrm>
            <a:off x="4315108" y="1427916"/>
            <a:ext cx="1838759" cy="230400"/>
          </a:xfrm>
          <a:prstGeom prst="roundRect">
            <a:avLst/>
          </a:prstGeom>
          <a:ln w="12700">
            <a:solidFill>
              <a:srgbClr val="2114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1 153 млн. рублей</a:t>
            </a:r>
          </a:p>
        </p:txBody>
      </p:sp>
      <p:sp>
        <p:nvSpPr>
          <p:cNvPr id="190" name="Прямоугольник: скругленные углы 189">
            <a:extLst>
              <a:ext uri="{FF2B5EF4-FFF2-40B4-BE49-F238E27FC236}">
                <a16:creationId xmlns:a16="http://schemas.microsoft.com/office/drawing/2014/main" id="{A4EE646C-C8C3-4CE4-954C-B9280D8D2FF9}"/>
              </a:ext>
            </a:extLst>
          </p:cNvPr>
          <p:cNvSpPr/>
          <p:nvPr/>
        </p:nvSpPr>
        <p:spPr>
          <a:xfrm>
            <a:off x="6260840" y="802851"/>
            <a:ext cx="512310" cy="242513"/>
          </a:xfrm>
          <a:prstGeom prst="roundRect">
            <a:avLst/>
          </a:prstGeom>
          <a:solidFill>
            <a:srgbClr val="21145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ФБ</a:t>
            </a:r>
          </a:p>
        </p:txBody>
      </p:sp>
      <p:sp>
        <p:nvSpPr>
          <p:cNvPr id="191" name="Прямоугольник: скругленные углы 190">
            <a:extLst>
              <a:ext uri="{FF2B5EF4-FFF2-40B4-BE49-F238E27FC236}">
                <a16:creationId xmlns:a16="http://schemas.microsoft.com/office/drawing/2014/main" id="{0E74ECE2-1A6B-4779-872B-18FC8EDBE9A2}"/>
              </a:ext>
            </a:extLst>
          </p:cNvPr>
          <p:cNvSpPr/>
          <p:nvPr/>
        </p:nvSpPr>
        <p:spPr>
          <a:xfrm>
            <a:off x="6254870" y="1120813"/>
            <a:ext cx="518280" cy="237033"/>
          </a:xfrm>
          <a:prstGeom prst="roundRect">
            <a:avLst/>
          </a:prstGeom>
          <a:solidFill>
            <a:srgbClr val="21145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</a:t>
            </a:r>
          </a:p>
        </p:txBody>
      </p:sp>
      <p:sp>
        <p:nvSpPr>
          <p:cNvPr id="192" name="Прямоугольник: скругленные углы 191">
            <a:extLst>
              <a:ext uri="{FF2B5EF4-FFF2-40B4-BE49-F238E27FC236}">
                <a16:creationId xmlns:a16="http://schemas.microsoft.com/office/drawing/2014/main" id="{86B65A88-B6AE-4C4E-807D-7DC2B0FC9308}"/>
              </a:ext>
            </a:extLst>
          </p:cNvPr>
          <p:cNvSpPr/>
          <p:nvPr/>
        </p:nvSpPr>
        <p:spPr>
          <a:xfrm>
            <a:off x="6260581" y="1427916"/>
            <a:ext cx="518280" cy="253792"/>
          </a:xfrm>
          <a:prstGeom prst="roundRect">
            <a:avLst/>
          </a:prstGeom>
          <a:solidFill>
            <a:srgbClr val="21145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ВБ</a:t>
            </a:r>
          </a:p>
        </p:txBody>
      </p:sp>
      <p:sp>
        <p:nvSpPr>
          <p:cNvPr id="195" name="Прямоугольник: скругленные углы 194">
            <a:extLst>
              <a:ext uri="{FF2B5EF4-FFF2-40B4-BE49-F238E27FC236}">
                <a16:creationId xmlns:a16="http://schemas.microsoft.com/office/drawing/2014/main" id="{45BC5920-20F8-4318-9FA6-93B26F738111}"/>
              </a:ext>
            </a:extLst>
          </p:cNvPr>
          <p:cNvSpPr/>
          <p:nvPr/>
        </p:nvSpPr>
        <p:spPr>
          <a:xfrm>
            <a:off x="424264" y="1564476"/>
            <a:ext cx="1456232" cy="270105"/>
          </a:xfrm>
          <a:prstGeom prst="roundRect">
            <a:avLst/>
          </a:prstGeom>
          <a:solidFill>
            <a:srgbClr val="211452"/>
          </a:solidFill>
          <a:ln>
            <a:solidFill>
              <a:srgbClr val="2114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2019-2021 гг.</a:t>
            </a:r>
          </a:p>
        </p:txBody>
      </p:sp>
      <p:sp>
        <p:nvSpPr>
          <p:cNvPr id="5" name="Облачко с текстом: прямоугольное 4">
            <a:extLst>
              <a:ext uri="{FF2B5EF4-FFF2-40B4-BE49-F238E27FC236}">
                <a16:creationId xmlns:a16="http://schemas.microsoft.com/office/drawing/2014/main" id="{CA1643B9-2D71-4B58-A19B-660EC7EDAC54}"/>
              </a:ext>
            </a:extLst>
          </p:cNvPr>
          <p:cNvSpPr/>
          <p:nvPr/>
        </p:nvSpPr>
        <p:spPr>
          <a:xfrm>
            <a:off x="5973763" y="2468113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214</a:t>
            </a:r>
          </a:p>
        </p:txBody>
      </p:sp>
      <p:sp>
        <p:nvSpPr>
          <p:cNvPr id="73" name="Облачко с текстом: прямоугольное 72">
            <a:extLst>
              <a:ext uri="{FF2B5EF4-FFF2-40B4-BE49-F238E27FC236}">
                <a16:creationId xmlns:a16="http://schemas.microsoft.com/office/drawing/2014/main" id="{E522FC28-D037-417C-9161-AF1812A73356}"/>
              </a:ext>
            </a:extLst>
          </p:cNvPr>
          <p:cNvSpPr/>
          <p:nvPr/>
        </p:nvSpPr>
        <p:spPr>
          <a:xfrm>
            <a:off x="4421473" y="3121511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332</a:t>
            </a:r>
          </a:p>
        </p:txBody>
      </p:sp>
      <p:sp>
        <p:nvSpPr>
          <p:cNvPr id="74" name="Облачко с текстом: прямоугольное 73">
            <a:extLst>
              <a:ext uri="{FF2B5EF4-FFF2-40B4-BE49-F238E27FC236}">
                <a16:creationId xmlns:a16="http://schemas.microsoft.com/office/drawing/2014/main" id="{DF1180CC-CD45-4FCF-850D-EC8C0DA43B48}"/>
              </a:ext>
            </a:extLst>
          </p:cNvPr>
          <p:cNvSpPr/>
          <p:nvPr/>
        </p:nvSpPr>
        <p:spPr>
          <a:xfrm>
            <a:off x="3340218" y="3146319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</a:p>
        </p:txBody>
      </p:sp>
      <p:sp>
        <p:nvSpPr>
          <p:cNvPr id="75" name="Облачко с текстом: прямоугольное 74">
            <a:extLst>
              <a:ext uri="{FF2B5EF4-FFF2-40B4-BE49-F238E27FC236}">
                <a16:creationId xmlns:a16="http://schemas.microsoft.com/office/drawing/2014/main" id="{F154B5E2-CC80-4236-BD76-58FEA5D7E234}"/>
              </a:ext>
            </a:extLst>
          </p:cNvPr>
          <p:cNvSpPr/>
          <p:nvPr/>
        </p:nvSpPr>
        <p:spPr>
          <a:xfrm>
            <a:off x="2613760" y="2627447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273</a:t>
            </a:r>
          </a:p>
        </p:txBody>
      </p:sp>
      <p:sp>
        <p:nvSpPr>
          <p:cNvPr id="76" name="Облачко с текстом: прямоугольное 75">
            <a:extLst>
              <a:ext uri="{FF2B5EF4-FFF2-40B4-BE49-F238E27FC236}">
                <a16:creationId xmlns:a16="http://schemas.microsoft.com/office/drawing/2014/main" id="{3E7CC2AD-1D49-48A1-BEC3-FABC88EE4EC7}"/>
              </a:ext>
            </a:extLst>
          </p:cNvPr>
          <p:cNvSpPr/>
          <p:nvPr/>
        </p:nvSpPr>
        <p:spPr>
          <a:xfrm>
            <a:off x="2028162" y="3320425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490</a:t>
            </a:r>
          </a:p>
        </p:txBody>
      </p:sp>
      <p:sp>
        <p:nvSpPr>
          <p:cNvPr id="77" name="Облачко с текстом: прямоугольное 76">
            <a:extLst>
              <a:ext uri="{FF2B5EF4-FFF2-40B4-BE49-F238E27FC236}">
                <a16:creationId xmlns:a16="http://schemas.microsoft.com/office/drawing/2014/main" id="{49D9BFCA-FF6A-45FF-AC2E-A70F3BE0AAD3}"/>
              </a:ext>
            </a:extLst>
          </p:cNvPr>
          <p:cNvSpPr/>
          <p:nvPr/>
        </p:nvSpPr>
        <p:spPr>
          <a:xfrm>
            <a:off x="1288185" y="2934380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469</a:t>
            </a:r>
          </a:p>
        </p:txBody>
      </p:sp>
      <p:sp>
        <p:nvSpPr>
          <p:cNvPr id="78" name="Облачко с текстом: прямоугольное 77">
            <a:extLst>
              <a:ext uri="{FF2B5EF4-FFF2-40B4-BE49-F238E27FC236}">
                <a16:creationId xmlns:a16="http://schemas.microsoft.com/office/drawing/2014/main" id="{E355A28A-630F-48FF-9CF8-242E30E59B72}"/>
              </a:ext>
            </a:extLst>
          </p:cNvPr>
          <p:cNvSpPr/>
          <p:nvPr/>
        </p:nvSpPr>
        <p:spPr>
          <a:xfrm>
            <a:off x="1323593" y="3609740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176</a:t>
            </a:r>
          </a:p>
        </p:txBody>
      </p:sp>
      <p:sp>
        <p:nvSpPr>
          <p:cNvPr id="80" name="Облачко с текстом: прямоугольное 79">
            <a:extLst>
              <a:ext uri="{FF2B5EF4-FFF2-40B4-BE49-F238E27FC236}">
                <a16:creationId xmlns:a16="http://schemas.microsoft.com/office/drawing/2014/main" id="{30DF7594-F575-49C6-B1EB-1905505CC2B8}"/>
              </a:ext>
            </a:extLst>
          </p:cNvPr>
          <p:cNvSpPr/>
          <p:nvPr/>
        </p:nvSpPr>
        <p:spPr>
          <a:xfrm>
            <a:off x="1144444" y="4121161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C431754E-C312-4566-9733-6753D7FB38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218" b="55218"/>
          <a:stretch/>
        </p:blipFill>
        <p:spPr>
          <a:xfrm>
            <a:off x="554153" y="300040"/>
            <a:ext cx="845642" cy="7891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B25026-F4A8-468F-A878-862320844A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530" t="17306" r="31733" b="17718"/>
          <a:stretch/>
        </p:blipFill>
        <p:spPr>
          <a:xfrm>
            <a:off x="8369754" y="4381025"/>
            <a:ext cx="774246" cy="7702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F62467A-DCFE-4B2A-9D5F-C3954D388F78}"/>
              </a:ext>
            </a:extLst>
          </p:cNvPr>
          <p:cNvSpPr/>
          <p:nvPr/>
        </p:nvSpPr>
        <p:spPr>
          <a:xfrm>
            <a:off x="5847388" y="1380933"/>
            <a:ext cx="3296612" cy="37625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53222A-C143-476A-A49E-78BCCF909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8" t="68983" r="13064" b="15490"/>
          <a:stretch/>
        </p:blipFill>
        <p:spPr>
          <a:xfrm>
            <a:off x="-8092" y="11232"/>
            <a:ext cx="9152092" cy="13697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606" y="297917"/>
            <a:ext cx="5363946" cy="22643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реализации проекта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C431754E-C312-4566-9733-6753D7FB3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218" b="55218"/>
          <a:stretch/>
        </p:blipFill>
        <p:spPr>
          <a:xfrm>
            <a:off x="554153" y="300040"/>
            <a:ext cx="845642" cy="789116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24D40B0-F520-4737-8E65-70F4C1EEDE51}"/>
              </a:ext>
            </a:extLst>
          </p:cNvPr>
          <p:cNvSpPr/>
          <p:nvPr/>
        </p:nvSpPr>
        <p:spPr>
          <a:xfrm>
            <a:off x="5846156" y="1518547"/>
            <a:ext cx="1293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2114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4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endParaRPr lang="ru-RU" sz="2400" b="1" dirty="0">
              <a:solidFill>
                <a:srgbClr val="211452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5E2FCC6-9549-48C3-B576-BFA34045252D}"/>
              </a:ext>
            </a:extLst>
          </p:cNvPr>
          <p:cNvSpPr/>
          <p:nvPr/>
        </p:nvSpPr>
        <p:spPr>
          <a:xfrm>
            <a:off x="6652079" y="1518547"/>
            <a:ext cx="23301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компетенций по направлениям: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F42D0A6-CD3B-466C-B1A0-6B07433AB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7014" y="2330920"/>
            <a:ext cx="266473" cy="317230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D79375A-EE39-4AB3-8E27-7EBD1E65B519}"/>
              </a:ext>
            </a:extLst>
          </p:cNvPr>
          <p:cNvSpPr/>
          <p:nvPr/>
        </p:nvSpPr>
        <p:spPr>
          <a:xfrm>
            <a:off x="5208415" y="1967748"/>
            <a:ext cx="40694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6325"/>
            <a:r>
              <a:rPr lang="ru-RU" sz="105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и коммуникационные</a:t>
            </a:r>
            <a:br>
              <a:rPr lang="en-US" sz="105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</a:t>
            </a:r>
          </a:p>
          <a:p>
            <a:pPr marL="1076325">
              <a:lnSpc>
                <a:spcPct val="200000"/>
              </a:lnSpc>
            </a:pPr>
            <a:r>
              <a:rPr lang="ru-RU" sz="105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искусство, дизайн и сфера услуг </a:t>
            </a:r>
          </a:p>
          <a:p>
            <a:pPr marL="1076325">
              <a:lnSpc>
                <a:spcPct val="200000"/>
              </a:lnSpc>
            </a:pPr>
            <a:r>
              <a:rPr lang="ru-RU" sz="105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сфера</a:t>
            </a:r>
          </a:p>
          <a:p>
            <a:pPr marL="1076325">
              <a:lnSpc>
                <a:spcPct val="200000"/>
              </a:lnSpc>
            </a:pPr>
            <a:r>
              <a:rPr lang="ru-RU" sz="105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</a:p>
          <a:p>
            <a:pPr marL="1076325"/>
            <a:endParaRPr lang="ru-RU" sz="105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/>
            <a:r>
              <a:rPr lang="ru-RU" sz="105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транспорта и логистика</a:t>
            </a:r>
          </a:p>
          <a:p>
            <a:pPr marL="1076325"/>
            <a:endParaRPr lang="ru-RU" sz="105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/>
            <a:r>
              <a:rPr lang="ru-RU" sz="105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промышленные и инженерные технологии </a:t>
            </a:r>
          </a:p>
          <a:p>
            <a:pPr marL="1076325"/>
            <a:endParaRPr lang="ru-RU" sz="800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/>
            <a:r>
              <a:rPr lang="ru-RU" sz="105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</a:t>
            </a:r>
          </a:p>
          <a:p>
            <a:pPr marL="1076325"/>
            <a:r>
              <a:rPr lang="ru-RU" sz="105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898E5B3-B2ED-42E7-BF1E-3971F10511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2545" y="3019677"/>
            <a:ext cx="302710" cy="25684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D409EA1-63C6-4BAC-9935-80C6F45E8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8307" y="3367091"/>
            <a:ext cx="332842" cy="2756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9E9A62D-7609-4FD0-A14E-7F50FE7734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49490" y="3714018"/>
            <a:ext cx="297293" cy="30968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639BCAF-8F56-4B3E-8C9C-4FB1CBC726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83075" y="4141574"/>
            <a:ext cx="349607" cy="24810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CA108A1-8F84-4CA5-AD5C-1659A5E36E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87512" y="2701618"/>
            <a:ext cx="402924" cy="25995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F637060-CD95-4393-8941-103228E8F0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27299" y="1954382"/>
            <a:ext cx="324314" cy="324314"/>
          </a:xfrm>
          <a:prstGeom prst="rect">
            <a:avLst/>
          </a:prstGeom>
        </p:spPr>
      </p:pic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7" name="Диаграмма 6">
                <a:extLst>
                  <a:ext uri="{FF2B5EF4-FFF2-40B4-BE49-F238E27FC236}">
                    <a16:creationId xmlns:a16="http://schemas.microsoft.com/office/drawing/2014/main" id="{891AECFF-CB5F-45D5-B655-B422CC0C6B5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10206478"/>
                  </p:ext>
                </p:extLst>
              </p:nvPr>
            </p:nvGraphicFramePr>
            <p:xfrm>
              <a:off x="4561483" y="1877136"/>
              <a:ext cx="1293865" cy="262203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8"/>
              </a:graphicData>
            </a:graphic>
          </p:graphicFrame>
        </mc:Choice>
        <mc:Fallback xmlns="">
          <p:pic>
            <p:nvPicPr>
              <p:cNvPr id="7" name="Диаграмма 6">
                <a:extLst>
                  <a:ext uri="{FF2B5EF4-FFF2-40B4-BE49-F238E27FC236}">
                    <a16:creationId xmlns:a16="http://schemas.microsoft.com/office/drawing/2014/main" id="{891AECFF-CB5F-45D5-B655-B422CC0C6B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61483" y="1877136"/>
                <a:ext cx="1293865" cy="2622036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5C7DAF88-E94F-4579-9EE4-3DF7E138C6A3}"/>
              </a:ext>
            </a:extLst>
          </p:cNvPr>
          <p:cNvSpPr/>
          <p:nvPr/>
        </p:nvSpPr>
        <p:spPr>
          <a:xfrm>
            <a:off x="424264" y="1564476"/>
            <a:ext cx="1456232" cy="270105"/>
          </a:xfrm>
          <a:prstGeom prst="roundRect">
            <a:avLst/>
          </a:prstGeom>
          <a:solidFill>
            <a:srgbClr val="211452"/>
          </a:solidFill>
          <a:ln>
            <a:solidFill>
              <a:srgbClr val="2114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2019-2021 гг.</a:t>
            </a:r>
          </a:p>
        </p:txBody>
      </p:sp>
      <p:graphicFrame>
        <p:nvGraphicFramePr>
          <p:cNvPr id="45" name="Диаграмма 44">
            <a:extLst>
              <a:ext uri="{FF2B5EF4-FFF2-40B4-BE49-F238E27FC236}">
                <a16:creationId xmlns:a16="http://schemas.microsoft.com/office/drawing/2014/main" id="{28EE33EF-2CBB-4D95-AA05-FFAC25CAE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929303"/>
              </p:ext>
            </p:extLst>
          </p:nvPr>
        </p:nvGraphicFramePr>
        <p:xfrm>
          <a:off x="-376630" y="1685734"/>
          <a:ext cx="8916987" cy="3446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AEC45EE-E9FA-4F79-A076-AD11A6D1C531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31530" t="17306" r="31733" b="17718"/>
          <a:stretch/>
        </p:blipFill>
        <p:spPr>
          <a:xfrm>
            <a:off x="8369754" y="4361975"/>
            <a:ext cx="774246" cy="77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8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53222A-C143-476A-A49E-78BCCF909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8" t="68983" r="13064" b="15490"/>
          <a:stretch/>
        </p:blipFill>
        <p:spPr>
          <a:xfrm>
            <a:off x="-8092" y="11232"/>
            <a:ext cx="9152092" cy="13697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162" y="477628"/>
            <a:ext cx="5363946" cy="226431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Перспективы создания (обновления) современных мастерских в 2022-2024 гг.</a:t>
            </a:r>
          </a:p>
        </p:txBody>
      </p:sp>
      <p:pic>
        <p:nvPicPr>
          <p:cNvPr id="79" name="Рисунок 78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028BD61-1C77-4518-BF38-54668F07C4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21145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2" y="762475"/>
            <a:ext cx="7979632" cy="4073742"/>
          </a:xfrm>
          <a:prstGeom prst="rect">
            <a:avLst/>
          </a:prstGeom>
        </p:spPr>
      </p:pic>
      <p:sp>
        <p:nvSpPr>
          <p:cNvPr id="5" name="Облачко с текстом: прямоугольное 4">
            <a:extLst>
              <a:ext uri="{FF2B5EF4-FFF2-40B4-BE49-F238E27FC236}">
                <a16:creationId xmlns:a16="http://schemas.microsoft.com/office/drawing/2014/main" id="{CA1643B9-2D71-4B58-A19B-660EC7EDAC54}"/>
              </a:ext>
            </a:extLst>
          </p:cNvPr>
          <p:cNvSpPr/>
          <p:nvPr/>
        </p:nvSpPr>
        <p:spPr>
          <a:xfrm>
            <a:off x="5973763" y="2468113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330</a:t>
            </a:r>
          </a:p>
        </p:txBody>
      </p:sp>
      <p:sp>
        <p:nvSpPr>
          <p:cNvPr id="73" name="Облачко с текстом: прямоугольное 72">
            <a:extLst>
              <a:ext uri="{FF2B5EF4-FFF2-40B4-BE49-F238E27FC236}">
                <a16:creationId xmlns:a16="http://schemas.microsoft.com/office/drawing/2014/main" id="{E522FC28-D037-417C-9161-AF1812A73356}"/>
              </a:ext>
            </a:extLst>
          </p:cNvPr>
          <p:cNvSpPr/>
          <p:nvPr/>
        </p:nvSpPr>
        <p:spPr>
          <a:xfrm>
            <a:off x="4421473" y="3121511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324</a:t>
            </a:r>
          </a:p>
        </p:txBody>
      </p:sp>
      <p:sp>
        <p:nvSpPr>
          <p:cNvPr id="74" name="Облачко с текстом: прямоугольное 73">
            <a:extLst>
              <a:ext uri="{FF2B5EF4-FFF2-40B4-BE49-F238E27FC236}">
                <a16:creationId xmlns:a16="http://schemas.microsoft.com/office/drawing/2014/main" id="{DF1180CC-CD45-4FCF-850D-EC8C0DA43B48}"/>
              </a:ext>
            </a:extLst>
          </p:cNvPr>
          <p:cNvSpPr/>
          <p:nvPr/>
        </p:nvSpPr>
        <p:spPr>
          <a:xfrm>
            <a:off x="3340218" y="3146319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205</a:t>
            </a:r>
          </a:p>
        </p:txBody>
      </p:sp>
      <p:sp>
        <p:nvSpPr>
          <p:cNvPr id="75" name="Облачко с текстом: прямоугольное 74">
            <a:extLst>
              <a:ext uri="{FF2B5EF4-FFF2-40B4-BE49-F238E27FC236}">
                <a16:creationId xmlns:a16="http://schemas.microsoft.com/office/drawing/2014/main" id="{F154B5E2-CC80-4236-BD76-58FEA5D7E234}"/>
              </a:ext>
            </a:extLst>
          </p:cNvPr>
          <p:cNvSpPr/>
          <p:nvPr/>
        </p:nvSpPr>
        <p:spPr>
          <a:xfrm>
            <a:off x="2613760" y="2627447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340</a:t>
            </a:r>
          </a:p>
        </p:txBody>
      </p:sp>
      <p:sp>
        <p:nvSpPr>
          <p:cNvPr id="76" name="Облачко с текстом: прямоугольное 75">
            <a:extLst>
              <a:ext uri="{FF2B5EF4-FFF2-40B4-BE49-F238E27FC236}">
                <a16:creationId xmlns:a16="http://schemas.microsoft.com/office/drawing/2014/main" id="{3E7CC2AD-1D49-48A1-BEC3-FABC88EE4EC7}"/>
              </a:ext>
            </a:extLst>
          </p:cNvPr>
          <p:cNvSpPr/>
          <p:nvPr/>
        </p:nvSpPr>
        <p:spPr>
          <a:xfrm>
            <a:off x="2028162" y="3320425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524</a:t>
            </a:r>
          </a:p>
        </p:txBody>
      </p:sp>
      <p:sp>
        <p:nvSpPr>
          <p:cNvPr id="77" name="Облачко с текстом: прямоугольное 76">
            <a:extLst>
              <a:ext uri="{FF2B5EF4-FFF2-40B4-BE49-F238E27FC236}">
                <a16:creationId xmlns:a16="http://schemas.microsoft.com/office/drawing/2014/main" id="{49D9BFCA-FF6A-45FF-AC2E-A70F3BE0AAD3}"/>
              </a:ext>
            </a:extLst>
          </p:cNvPr>
          <p:cNvSpPr/>
          <p:nvPr/>
        </p:nvSpPr>
        <p:spPr>
          <a:xfrm>
            <a:off x="1288185" y="2934380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562</a:t>
            </a:r>
          </a:p>
        </p:txBody>
      </p:sp>
      <p:sp>
        <p:nvSpPr>
          <p:cNvPr id="78" name="Облачко с текстом: прямоугольное 77">
            <a:extLst>
              <a:ext uri="{FF2B5EF4-FFF2-40B4-BE49-F238E27FC236}">
                <a16:creationId xmlns:a16="http://schemas.microsoft.com/office/drawing/2014/main" id="{E355A28A-630F-48FF-9CF8-242E30E59B72}"/>
              </a:ext>
            </a:extLst>
          </p:cNvPr>
          <p:cNvSpPr/>
          <p:nvPr/>
        </p:nvSpPr>
        <p:spPr>
          <a:xfrm>
            <a:off x="1323593" y="3609740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267</a:t>
            </a:r>
          </a:p>
        </p:txBody>
      </p:sp>
      <p:sp>
        <p:nvSpPr>
          <p:cNvPr id="80" name="Облачко с текстом: прямоугольное 79">
            <a:extLst>
              <a:ext uri="{FF2B5EF4-FFF2-40B4-BE49-F238E27FC236}">
                <a16:creationId xmlns:a16="http://schemas.microsoft.com/office/drawing/2014/main" id="{30DF7594-F575-49C6-B1EB-1905505CC2B8}"/>
              </a:ext>
            </a:extLst>
          </p:cNvPr>
          <p:cNvSpPr/>
          <p:nvPr/>
        </p:nvSpPr>
        <p:spPr>
          <a:xfrm>
            <a:off x="1144444" y="4121161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248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C431754E-C312-4566-9733-6753D7FB38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218" b="55218"/>
          <a:stretch/>
        </p:blipFill>
        <p:spPr>
          <a:xfrm>
            <a:off x="554153" y="300040"/>
            <a:ext cx="845642" cy="7891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63C8E5D-67E3-476C-ACD0-210B7E87ED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43" y="1551033"/>
            <a:ext cx="1281853" cy="373490"/>
          </a:xfrm>
          <a:prstGeom prst="rect">
            <a:avLst/>
          </a:prstGeom>
          <a:ln>
            <a:noFill/>
          </a:ln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EE5C44E6-F854-49FD-92B4-99F4FA5B9A2B}"/>
              </a:ext>
            </a:extLst>
          </p:cNvPr>
          <p:cNvSpPr/>
          <p:nvPr/>
        </p:nvSpPr>
        <p:spPr>
          <a:xfrm>
            <a:off x="2458023" y="1413929"/>
            <a:ext cx="1609831" cy="262589"/>
          </a:xfrm>
          <a:prstGeom prst="roundRect">
            <a:avLst/>
          </a:prstGeom>
          <a:ln w="12700">
            <a:solidFill>
              <a:srgbClr val="13347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2 800 мастерских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FDD2A2CF-40D4-4E12-8FF0-B2038246F9A1}"/>
              </a:ext>
            </a:extLst>
          </p:cNvPr>
          <p:cNvSpPr/>
          <p:nvPr/>
        </p:nvSpPr>
        <p:spPr>
          <a:xfrm>
            <a:off x="2462146" y="1734934"/>
            <a:ext cx="1609037" cy="255276"/>
          </a:xfrm>
          <a:prstGeom prst="roundRect">
            <a:avLst/>
          </a:prstGeom>
          <a:ln w="12700">
            <a:solidFill>
              <a:srgbClr val="13347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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700 колледжей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0D98BAA0-44FF-4012-8A55-37C7CD6900A4}"/>
              </a:ext>
            </a:extLst>
          </p:cNvPr>
          <p:cNvSpPr/>
          <p:nvPr/>
        </p:nvSpPr>
        <p:spPr>
          <a:xfrm>
            <a:off x="4565364" y="1420059"/>
            <a:ext cx="1692950" cy="255276"/>
          </a:xfrm>
          <a:prstGeom prst="roundRect">
            <a:avLst/>
          </a:prstGeom>
          <a:ln w="12700">
            <a:solidFill>
              <a:srgbClr val="13347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ru-RU" sz="1200" b="1">
                <a:latin typeface="Arial" panose="020B0604020202020204" pitchFamily="34" charset="0"/>
                <a:cs typeface="Arial" panose="020B0604020202020204" pitchFamily="34" charset="0"/>
              </a:rPr>
              <a:t>050 млн.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A7735185-8CB0-4FF5-9EA4-9192017C5087}"/>
              </a:ext>
            </a:extLst>
          </p:cNvPr>
          <p:cNvSpPr/>
          <p:nvPr/>
        </p:nvSpPr>
        <p:spPr>
          <a:xfrm>
            <a:off x="6332462" y="1415766"/>
            <a:ext cx="483564" cy="2552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13347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ФБ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2AB26B-AFF9-4E4E-8103-F0D353C4B7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797" t="16991" r="31558" b="16598"/>
          <a:stretch/>
        </p:blipFill>
        <p:spPr>
          <a:xfrm>
            <a:off x="8360379" y="4374431"/>
            <a:ext cx="763697" cy="7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5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F62467A-DCFE-4B2A-9D5F-C3954D388F78}"/>
              </a:ext>
            </a:extLst>
          </p:cNvPr>
          <p:cNvSpPr/>
          <p:nvPr/>
        </p:nvSpPr>
        <p:spPr>
          <a:xfrm>
            <a:off x="4572000" y="1380933"/>
            <a:ext cx="4572000" cy="37625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53222A-C143-476A-A49E-78BCCF909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8" t="68983" r="13064" b="15490"/>
          <a:stretch/>
        </p:blipFill>
        <p:spPr>
          <a:xfrm>
            <a:off x="-8092" y="11232"/>
            <a:ext cx="9152092" cy="13697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990" y="562655"/>
            <a:ext cx="7313997" cy="522765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механизма предоставления средств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бюджета на реализацию проекта -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бюджетам субъектов Российской Федерации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C431754E-C312-4566-9733-6753D7FB3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218" b="55218"/>
          <a:stretch/>
        </p:blipFill>
        <p:spPr>
          <a:xfrm>
            <a:off x="554153" y="300040"/>
            <a:ext cx="845642" cy="789116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4FB2C8C-9CFE-406C-9C77-18512A9CB3E6}"/>
              </a:ext>
            </a:extLst>
          </p:cNvPr>
          <p:cNvSpPr/>
          <p:nvPr/>
        </p:nvSpPr>
        <p:spPr>
          <a:xfrm>
            <a:off x="257487" y="1535817"/>
            <a:ext cx="4171471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050" b="1" dirty="0">
              <a:solidFill>
                <a:srgbClr val="1615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1D6D48-A232-4E7A-988B-30B7840DC5C1}"/>
              </a:ext>
            </a:extLst>
          </p:cNvPr>
          <p:cNvSpPr txBox="1"/>
          <p:nvPr/>
        </p:nvSpPr>
        <p:spPr>
          <a:xfrm>
            <a:off x="257488" y="1738723"/>
            <a:ext cx="41714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синхронизации перечня создаваемых мастерских с потребностями экономики региона </a:t>
            </a:r>
            <a:b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кадрах, запросами работодателей, региональными инвестиционными проектами</a:t>
            </a:r>
          </a:p>
          <a:p>
            <a:endParaRPr lang="ru-RU" sz="1200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специфики региональной образовательной сети СПО</a:t>
            </a:r>
          </a:p>
          <a:p>
            <a:endParaRPr lang="ru-RU" sz="120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Горизонт планирования – 3 года</a:t>
            </a:r>
          </a:p>
          <a:p>
            <a:endParaRPr lang="ru-RU" sz="120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От 2 мастерских в одной организации  </a:t>
            </a:r>
          </a:p>
          <a:p>
            <a:endParaRPr lang="ru-RU" sz="1200" b="1" dirty="0">
              <a:solidFill>
                <a:srgbClr val="211452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оснащения узкоспециализированных</a:t>
            </a:r>
            <a:r>
              <a:rPr lang="en-US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организаций, организаций, расположенных </a:t>
            </a:r>
            <a:b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сельской местности и малых городах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94470B0-77DE-435A-A8F4-E0B2D3B50BC7}"/>
              </a:ext>
            </a:extLst>
          </p:cNvPr>
          <p:cNvSpPr/>
          <p:nvPr/>
        </p:nvSpPr>
        <p:spPr>
          <a:xfrm>
            <a:off x="277486" y="3276462"/>
            <a:ext cx="3656001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00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B3D65F32-F65D-4BDB-8742-94DE7106ED0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25" y="2226436"/>
            <a:ext cx="3616150" cy="18461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90F442-F3E0-42C3-89F6-220B042EF9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797" t="16991" r="31558" b="16598"/>
          <a:stretch/>
        </p:blipFill>
        <p:spPr>
          <a:xfrm>
            <a:off x="8375232" y="4382522"/>
            <a:ext cx="763697" cy="7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8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F62467A-DCFE-4B2A-9D5F-C3954D388F78}"/>
              </a:ext>
            </a:extLst>
          </p:cNvPr>
          <p:cNvSpPr/>
          <p:nvPr/>
        </p:nvSpPr>
        <p:spPr>
          <a:xfrm>
            <a:off x="4572000" y="1380933"/>
            <a:ext cx="4572000" cy="37625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53222A-C143-476A-A49E-78BCCF909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8" t="68983" r="13064" b="15490"/>
          <a:stretch/>
        </p:blipFill>
        <p:spPr>
          <a:xfrm>
            <a:off x="-8092" y="11233"/>
            <a:ext cx="9152092" cy="13697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161" y="431473"/>
            <a:ext cx="7313997" cy="522765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реализации мероприятия по созданию (обновлению) мастерских в 2022 году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C431754E-C312-4566-9733-6753D7FB3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218" b="55218"/>
          <a:stretch/>
        </p:blipFill>
        <p:spPr>
          <a:xfrm>
            <a:off x="554154" y="300040"/>
            <a:ext cx="845642" cy="78911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11D6D48-A232-4E7A-988B-30B7840DC5C1}"/>
              </a:ext>
            </a:extLst>
          </p:cNvPr>
          <p:cNvSpPr txBox="1"/>
          <p:nvPr/>
        </p:nvSpPr>
        <p:spPr>
          <a:xfrm>
            <a:off x="227014" y="1669741"/>
            <a:ext cx="43449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соглашения между Минпросвещения России и РОИВ, осуществляющим управление </a:t>
            </a:r>
            <a:b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образования</a:t>
            </a:r>
          </a:p>
          <a:p>
            <a:endParaRPr lang="ru-RU" sz="120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Отчетность РОИВ, осуществляющего управление </a:t>
            </a:r>
            <a:b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образования, в СУПД</a:t>
            </a:r>
            <a:b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Пересмотр подходов к перечням оборудования для создания (обновления) мастерских в 2023-2024 гг.</a:t>
            </a:r>
          </a:p>
          <a:p>
            <a:b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Комплексная оценка эффективности мастерских, созданных в 2019-2021 гг.</a:t>
            </a:r>
          </a:p>
          <a:p>
            <a:endParaRPr lang="ru-RU" sz="120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кабинеты образовательных организаций </a:t>
            </a:r>
            <a:b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электронной системе мониторинга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94470B0-77DE-435A-A8F4-E0B2D3B50BC7}"/>
              </a:ext>
            </a:extLst>
          </p:cNvPr>
          <p:cNvSpPr/>
          <p:nvPr/>
        </p:nvSpPr>
        <p:spPr>
          <a:xfrm>
            <a:off x="277487" y="3276462"/>
            <a:ext cx="3656001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00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B3D65F32-F65D-4BDB-8742-94DE7106ED0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26" y="2226437"/>
            <a:ext cx="3616150" cy="18461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5B97D0-8288-4CD7-9847-52BE575AB8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797" t="16991" r="31558" b="16598"/>
          <a:stretch/>
        </p:blipFill>
        <p:spPr>
          <a:xfrm>
            <a:off x="8375233" y="4382523"/>
            <a:ext cx="763697" cy="7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F62467A-DCFE-4B2A-9D5F-C3954D388F78}"/>
              </a:ext>
            </a:extLst>
          </p:cNvPr>
          <p:cNvSpPr/>
          <p:nvPr/>
        </p:nvSpPr>
        <p:spPr>
          <a:xfrm>
            <a:off x="4572000" y="1395844"/>
            <a:ext cx="4572000" cy="37625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53222A-C143-476A-A49E-78BCCF909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8" t="68983" r="13064" b="15490"/>
          <a:stretch/>
        </p:blipFill>
        <p:spPr>
          <a:xfrm>
            <a:off x="-8092" y="11232"/>
            <a:ext cx="9152092" cy="13697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161" y="431472"/>
            <a:ext cx="7313997" cy="522765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РОИВ, осуществляющим государственное управление в сфере образования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C431754E-C312-4566-9733-6753D7FB3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218" b="55218"/>
          <a:stretch/>
        </p:blipFill>
        <p:spPr>
          <a:xfrm>
            <a:off x="554153" y="300040"/>
            <a:ext cx="845642" cy="78911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11D6D48-A232-4E7A-988B-30B7840DC5C1}"/>
              </a:ext>
            </a:extLst>
          </p:cNvPr>
          <p:cNvSpPr txBox="1"/>
          <p:nvPr/>
        </p:nvSpPr>
        <p:spPr>
          <a:xfrm>
            <a:off x="138001" y="1460580"/>
            <a:ext cx="4514920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рабочих групп по реализации проекта </a:t>
            </a:r>
            <a:b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привлечением представителей организаций, участвовавших в проекте ранее</a:t>
            </a:r>
            <a:b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10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перечня создаваемых мастерских </a:t>
            </a:r>
            <a:b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актуальных потребностей экономики региона </a:t>
            </a:r>
            <a:b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кадрах, на основе прогноза перспектив трудоустройства выпускников</a:t>
            </a:r>
          </a:p>
          <a:p>
            <a:endParaRPr lang="ru-RU" sz="1100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специфики региональной образовательной сети СПО (перераспределение оборудования, выделение КЦП)</a:t>
            </a:r>
          </a:p>
          <a:p>
            <a:endParaRPr lang="ru-RU" sz="110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перечня участников проекта в 2023-2024 гг., проведение подготовительных работ (ремонт, команда)</a:t>
            </a:r>
          </a:p>
          <a:p>
            <a:endParaRPr lang="ru-RU" sz="110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в проект образовательных организаций системы здравоохранения, культуры, неподведомственных РОИВ </a:t>
            </a:r>
            <a:b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образования </a:t>
            </a:r>
          </a:p>
          <a:p>
            <a:endParaRPr lang="ru-RU" sz="110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проектов «на стыке компетенций», креативные индустрии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94470B0-77DE-435A-A8F4-E0B2D3B50BC7}"/>
              </a:ext>
            </a:extLst>
          </p:cNvPr>
          <p:cNvSpPr/>
          <p:nvPr/>
        </p:nvSpPr>
        <p:spPr>
          <a:xfrm>
            <a:off x="277486" y="3276462"/>
            <a:ext cx="3656001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00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B3D65F32-F65D-4BDB-8742-94DE7106ED0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25" y="1887033"/>
            <a:ext cx="3616150" cy="18461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2C8D9F-6235-4B54-8F69-DC8B0F09A2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592" t="17778" r="31239" b="17404"/>
          <a:stretch/>
        </p:blipFill>
        <p:spPr>
          <a:xfrm>
            <a:off x="8369791" y="4398949"/>
            <a:ext cx="774209" cy="7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2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6D3C525-7713-4E89-98FB-906A6E87AAF8}"/>
              </a:ext>
            </a:extLst>
          </p:cNvPr>
          <p:cNvSpPr txBox="1">
            <a:spLocks/>
          </p:cNvSpPr>
          <p:nvPr/>
        </p:nvSpPr>
        <p:spPr>
          <a:xfrm>
            <a:off x="1127125" y="3801867"/>
            <a:ext cx="6400800" cy="923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Иванова Анастасия Александровна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Центра сопровождения современных мастерских, 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развития профессионального образования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C4B03A-FFF2-49B4-A9A1-6C4C5B0637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30" t="17306" r="31733" b="17718"/>
          <a:stretch/>
        </p:blipFill>
        <p:spPr>
          <a:xfrm>
            <a:off x="2980458" y="369199"/>
            <a:ext cx="774246" cy="7702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8A0526-B1EC-4946-B477-AB0BE07ACB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97" t="16991" r="31558" b="16598"/>
          <a:stretch/>
        </p:blipFill>
        <p:spPr>
          <a:xfrm>
            <a:off x="4327525" y="369199"/>
            <a:ext cx="763697" cy="7578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36D92F-DF83-43C6-B10C-3370DC2364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92" t="17778" r="31239" b="17404"/>
          <a:stretch/>
        </p:blipFill>
        <p:spPr>
          <a:xfrm>
            <a:off x="5664043" y="380029"/>
            <a:ext cx="774209" cy="7594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028BD9-3EB1-47F0-A282-7A4CAF40EFAC}"/>
              </a:ext>
            </a:extLst>
          </p:cNvPr>
          <p:cNvSpPr txBox="1"/>
          <p:nvPr/>
        </p:nvSpPr>
        <p:spPr>
          <a:xfrm>
            <a:off x="2980458" y="1399922"/>
            <a:ext cx="903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Мастерские 2019-2020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D747AD-89A2-4904-A556-0F9A14285099}"/>
              </a:ext>
            </a:extLst>
          </p:cNvPr>
          <p:cNvSpPr txBox="1"/>
          <p:nvPr/>
        </p:nvSpPr>
        <p:spPr>
          <a:xfrm>
            <a:off x="4327525" y="1399922"/>
            <a:ext cx="903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Мастерские 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DEDB89-69F2-4710-A901-CCEBB654F2FB}"/>
              </a:ext>
            </a:extLst>
          </p:cNvPr>
          <p:cNvSpPr txBox="1"/>
          <p:nvPr/>
        </p:nvSpPr>
        <p:spPr>
          <a:xfrm>
            <a:off x="5599287" y="1399922"/>
            <a:ext cx="903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Мастерские РОИВ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389</Words>
  <Application>Microsoft Office PowerPoint</Application>
  <PresentationFormat>Экран (16:9)</PresentationFormat>
  <Paragraphs>85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Об итогах мероприятий по созданию  современных мастерских в 2019-2021 гг. и перспективах развития проекта</vt:lpstr>
      <vt:lpstr>Результаты реализации проекта</vt:lpstr>
      <vt:lpstr>Результаты реализации проекта</vt:lpstr>
      <vt:lpstr>Перспективы создания (обновления) современных мастерских в 2022-2024 гг.</vt:lpstr>
      <vt:lpstr>Изменение механизма предоставления средств федерального бюджета на реализацию проекта - субсидия бюджетам субъектов Российской Федерации </vt:lpstr>
      <vt:lpstr>Особенности реализации мероприятия по созданию (обновлению) мастерских в 2022 году</vt:lpstr>
      <vt:lpstr>Рекомендации РОИВ, осуществляющим государственное управление в сфере образования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2 строка</dc:title>
  <dc:creator>Я</dc:creator>
  <cp:lastModifiedBy>Анастасия Иванова</cp:lastModifiedBy>
  <cp:revision>38</cp:revision>
  <cp:lastPrinted>2021-12-09T07:48:45Z</cp:lastPrinted>
  <dcterms:modified xsi:type="dcterms:W3CDTF">2022-02-18T12:15:05Z</dcterms:modified>
</cp:coreProperties>
</file>